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Economica"/>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regular.fntdata"/><Relationship Id="rId14" Type="http://schemas.openxmlformats.org/officeDocument/2006/relationships/slide" Target="slides/slide9.xml"/><Relationship Id="rId17" Type="http://schemas.openxmlformats.org/officeDocument/2006/relationships/font" Target="fonts/Economica-italic.fntdata"/><Relationship Id="rId16" Type="http://schemas.openxmlformats.org/officeDocument/2006/relationships/font" Target="fonts/Economica-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Economic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730e5d0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730e5d0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730e5d07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730e5d07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730e5d0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730e5d0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730e5d07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730e5d0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730e5d07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730e5d07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730e5d07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730e5d07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730e5d07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730e5d07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86d752ec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86d752ec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0"/>
            <a:ext cx="34641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Active Prosthetic Arm</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Touch Base:</a:t>
            </a:r>
            <a:endParaRPr/>
          </a:p>
          <a:p>
            <a:pPr indent="0" lvl="0" marL="0" rtl="0" algn="ctr">
              <a:spcBef>
                <a:spcPts val="0"/>
              </a:spcBef>
              <a:spcAft>
                <a:spcPts val="0"/>
              </a:spcAft>
              <a:buNone/>
            </a:pPr>
            <a:r>
              <a:rPr lang="en"/>
              <a:t>Aseel Yousef, Ethan Gage, Lihua Diao</a:t>
            </a:r>
            <a:endParaRPr/>
          </a:p>
          <a:p>
            <a:pPr indent="0" lvl="0" marL="0" rtl="0" algn="ctr">
              <a:spcBef>
                <a:spcPts val="0"/>
              </a:spcBef>
              <a:spcAft>
                <a:spcPts val="0"/>
              </a:spcAft>
              <a:buNone/>
            </a:pPr>
            <a:r>
              <a:rPr lang="en"/>
              <a:t>Xiaohan Liu</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Introductions</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Team Members:</a:t>
            </a:r>
            <a:endParaRPr/>
          </a:p>
          <a:p>
            <a:pPr indent="-317500" lvl="1" marL="914400" rtl="0" algn="l">
              <a:spcBef>
                <a:spcPts val="1000"/>
              </a:spcBef>
              <a:spcAft>
                <a:spcPts val="0"/>
              </a:spcAft>
              <a:buSzPts val="1400"/>
              <a:buChar char="○"/>
            </a:pPr>
            <a:r>
              <a:rPr lang="en"/>
              <a:t>Aseel Yousef</a:t>
            </a:r>
            <a:endParaRPr/>
          </a:p>
          <a:p>
            <a:pPr indent="-317500" lvl="1" marL="914400" rtl="0" algn="l">
              <a:spcBef>
                <a:spcPts val="1000"/>
              </a:spcBef>
              <a:spcAft>
                <a:spcPts val="0"/>
              </a:spcAft>
              <a:buSzPts val="1400"/>
              <a:buChar char="○"/>
            </a:pPr>
            <a:r>
              <a:rPr lang="en"/>
              <a:t>Ethan Gage</a:t>
            </a:r>
            <a:endParaRPr/>
          </a:p>
          <a:p>
            <a:pPr indent="-317500" lvl="1" marL="914400" rtl="0" algn="l">
              <a:spcBef>
                <a:spcPts val="1000"/>
              </a:spcBef>
              <a:spcAft>
                <a:spcPts val="0"/>
              </a:spcAft>
              <a:buSzPts val="1400"/>
              <a:buChar char="○"/>
            </a:pPr>
            <a:r>
              <a:rPr lang="en"/>
              <a:t>Lihua Diao</a:t>
            </a:r>
            <a:endParaRPr/>
          </a:p>
          <a:p>
            <a:pPr indent="-317500" lvl="1" marL="914400" rtl="0" algn="l">
              <a:spcBef>
                <a:spcPts val="1000"/>
              </a:spcBef>
              <a:spcAft>
                <a:spcPts val="0"/>
              </a:spcAft>
              <a:buSzPts val="1400"/>
              <a:buChar char="○"/>
            </a:pPr>
            <a:r>
              <a:rPr lang="en"/>
              <a:t>Xiaohan Liu</a:t>
            </a:r>
            <a:endParaRPr/>
          </a:p>
          <a:p>
            <a:pPr indent="-342900" lvl="0" marL="457200" rtl="0" algn="l">
              <a:spcBef>
                <a:spcPts val="1000"/>
              </a:spcBef>
              <a:spcAft>
                <a:spcPts val="0"/>
              </a:spcAft>
              <a:buSzPts val="1800"/>
              <a:buChar char="●"/>
            </a:pPr>
            <a:r>
              <a:rPr lang="en"/>
              <a:t>GTA: Dina Ghanai</a:t>
            </a:r>
            <a:endParaRPr/>
          </a:p>
          <a:p>
            <a:pPr indent="-342900" lvl="0" marL="457200" rtl="0" algn="l">
              <a:spcBef>
                <a:spcPts val="1000"/>
              </a:spcBef>
              <a:spcAft>
                <a:spcPts val="0"/>
              </a:spcAft>
              <a:buSzPts val="1800"/>
              <a:buChar char="●"/>
            </a:pPr>
            <a:r>
              <a:rPr lang="en"/>
              <a:t>Client: Dr. Kyle Winfree</a:t>
            </a:r>
            <a:endParaRPr/>
          </a:p>
          <a:p>
            <a:pPr indent="0" lvl="0" marL="457200" rtl="0" algn="l">
              <a:spcBef>
                <a:spcPts val="1000"/>
              </a:spcBef>
              <a:spcAft>
                <a:spcPts val="1600"/>
              </a:spcAft>
              <a:buNone/>
            </a:pPr>
            <a:r>
              <a:t/>
            </a:r>
            <a:endParaRPr/>
          </a:p>
        </p:txBody>
      </p:sp>
      <p:pic>
        <p:nvPicPr>
          <p:cNvPr id="70" name="Google Shape;70;p14"/>
          <p:cNvPicPr preferRelativeResize="0"/>
          <p:nvPr/>
        </p:nvPicPr>
        <p:blipFill>
          <a:blip r:embed="rId3">
            <a:alphaModFix/>
          </a:blip>
          <a:stretch>
            <a:fillRect/>
          </a:stretch>
        </p:blipFill>
        <p:spPr>
          <a:xfrm>
            <a:off x="3748650" y="1125750"/>
            <a:ext cx="5031426" cy="295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Importance of Project</a:t>
            </a:r>
            <a:endParaRPr/>
          </a:p>
        </p:txBody>
      </p:sp>
      <p:sp>
        <p:nvSpPr>
          <p:cNvPr id="76" name="Google Shape;76;p15"/>
          <p:cNvSpPr txBox="1"/>
          <p:nvPr>
            <p:ph idx="1" type="body"/>
          </p:nvPr>
        </p:nvSpPr>
        <p:spPr>
          <a:xfrm>
            <a:off x="311700" y="1152475"/>
            <a:ext cx="4227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Flagstaff E-nable chapter:</a:t>
            </a:r>
            <a:endParaRPr/>
          </a:p>
          <a:p>
            <a:pPr indent="0" lvl="0" marL="0" rtl="0" algn="l">
              <a:spcBef>
                <a:spcPts val="1600"/>
              </a:spcBef>
              <a:spcAft>
                <a:spcPts val="0"/>
              </a:spcAft>
              <a:buNone/>
            </a:pPr>
            <a:r>
              <a:rPr lang="en"/>
              <a:t>First open-source active prosthetic to further improve the capabilities of low cost prosthetics.</a:t>
            </a:r>
            <a:endParaRPr/>
          </a:p>
          <a:p>
            <a:pPr indent="0" lvl="0" marL="0" rtl="0" algn="l">
              <a:spcBef>
                <a:spcPts val="1600"/>
              </a:spcBef>
              <a:spcAft>
                <a:spcPts val="1600"/>
              </a:spcAft>
              <a:buNone/>
            </a:pPr>
            <a:r>
              <a:rPr lang="en"/>
              <a:t>This project aims to return the sense of touch to those who have lost it, at an affordable rate.</a:t>
            </a:r>
            <a:endParaRPr/>
          </a:p>
        </p:txBody>
      </p:sp>
      <p:sp>
        <p:nvSpPr>
          <p:cNvPr id="77" name="Google Shape;77;p15"/>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Aseel</a:t>
            </a:r>
            <a:endParaRPr/>
          </a:p>
        </p:txBody>
      </p:sp>
      <p:pic>
        <p:nvPicPr>
          <p:cNvPr id="78" name="Google Shape;78;p15"/>
          <p:cNvPicPr preferRelativeResize="0"/>
          <p:nvPr/>
        </p:nvPicPr>
        <p:blipFill rotWithShape="1">
          <a:blip r:embed="rId3">
            <a:alphaModFix/>
          </a:blip>
          <a:srcRect b="16418" l="0" r="0" t="22568"/>
          <a:stretch/>
        </p:blipFill>
        <p:spPr>
          <a:xfrm>
            <a:off x="4692125" y="1099125"/>
            <a:ext cx="4299901" cy="19675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Subsystems</a:t>
            </a:r>
            <a:endParaRPr/>
          </a:p>
        </p:txBody>
      </p:sp>
      <p:sp>
        <p:nvSpPr>
          <p:cNvPr id="84" name="Google Shape;84;p16"/>
          <p:cNvSpPr txBox="1"/>
          <p:nvPr>
            <p:ph idx="1" type="body"/>
          </p:nvPr>
        </p:nvSpPr>
        <p:spPr>
          <a:xfrm>
            <a:off x="311725" y="831300"/>
            <a:ext cx="8832300" cy="41226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
              <a:t>User Interface - How will the device be controlled? </a:t>
            </a:r>
            <a:endParaRPr/>
          </a:p>
          <a:p>
            <a:pPr indent="-317500" lvl="1" marL="914400" rtl="0" algn="l">
              <a:spcBef>
                <a:spcPts val="0"/>
              </a:spcBef>
              <a:spcAft>
                <a:spcPts val="0"/>
              </a:spcAft>
              <a:buSzPts val="1400"/>
              <a:buChar char="○"/>
            </a:pPr>
            <a:r>
              <a:rPr lang="en"/>
              <a:t>Muscle sensor: Detect muscle activity and transfer signal to the processor.</a:t>
            </a:r>
            <a:endParaRPr/>
          </a:p>
          <a:p>
            <a:pPr indent="-317500" lvl="1" marL="914400" rtl="0" algn="l">
              <a:spcBef>
                <a:spcPts val="0"/>
              </a:spcBef>
              <a:spcAft>
                <a:spcPts val="0"/>
              </a:spcAft>
              <a:buSzPts val="1400"/>
              <a:buChar char="○"/>
            </a:pPr>
            <a:r>
              <a:rPr lang="en"/>
              <a:t>Toe-to-thumb control: Pressure sensor control the servo motor.</a:t>
            </a:r>
            <a:endParaRPr/>
          </a:p>
          <a:p>
            <a:pPr indent="-342900" lvl="0" marL="457200" rtl="0" algn="l">
              <a:lnSpc>
                <a:spcPct val="100000"/>
              </a:lnSpc>
              <a:spcBef>
                <a:spcPts val="0"/>
              </a:spcBef>
              <a:spcAft>
                <a:spcPts val="0"/>
              </a:spcAft>
              <a:buSzPts val="1800"/>
              <a:buChar char="●"/>
            </a:pPr>
            <a:r>
              <a:rPr lang="en"/>
              <a:t>Processing - How will the device process commands? </a:t>
            </a:r>
            <a:endParaRPr/>
          </a:p>
          <a:p>
            <a:pPr indent="-342900" lvl="1" marL="914400" rtl="0" algn="l">
              <a:lnSpc>
                <a:spcPct val="100000"/>
              </a:lnSpc>
              <a:spcBef>
                <a:spcPts val="0"/>
              </a:spcBef>
              <a:spcAft>
                <a:spcPts val="0"/>
              </a:spcAft>
              <a:buSzPts val="1800"/>
              <a:buChar char="○"/>
            </a:pPr>
            <a:r>
              <a:rPr lang="en"/>
              <a:t>Arduino microprocessor</a:t>
            </a:r>
            <a:r>
              <a:rPr lang="en" sz="1800"/>
              <a:t>.</a:t>
            </a:r>
            <a:endParaRPr sz="1800"/>
          </a:p>
          <a:p>
            <a:pPr indent="-342900" lvl="0" marL="457200" rtl="0" algn="l">
              <a:spcBef>
                <a:spcPts val="0"/>
              </a:spcBef>
              <a:spcAft>
                <a:spcPts val="0"/>
              </a:spcAft>
              <a:buSzPts val="1800"/>
              <a:buChar char="●"/>
            </a:pPr>
            <a:r>
              <a:rPr lang="en"/>
              <a:t>Mechanical - Physically accomplishing movement, sensation? </a:t>
            </a:r>
            <a:endParaRPr/>
          </a:p>
          <a:p>
            <a:pPr indent="-317500" lvl="1" marL="914400" rtl="0" algn="l">
              <a:spcBef>
                <a:spcPts val="0"/>
              </a:spcBef>
              <a:spcAft>
                <a:spcPts val="0"/>
              </a:spcAft>
              <a:buSzPts val="1400"/>
              <a:buChar char="○"/>
            </a:pPr>
            <a:r>
              <a:rPr lang="en"/>
              <a:t>Servo motor control movement. </a:t>
            </a:r>
            <a:r>
              <a:rPr lang="en">
                <a:latin typeface="Arial"/>
                <a:ea typeface="Arial"/>
                <a:cs typeface="Arial"/>
                <a:sym typeface="Arial"/>
              </a:rPr>
              <a:t>A sensor is used to detect the position before or after move.</a:t>
            </a:r>
            <a:endParaRPr/>
          </a:p>
          <a:p>
            <a:pPr indent="-342900" lvl="0" marL="457200" rtl="0" algn="l">
              <a:spcBef>
                <a:spcPts val="0"/>
              </a:spcBef>
              <a:spcAft>
                <a:spcPts val="0"/>
              </a:spcAft>
              <a:buSzPts val="1800"/>
              <a:buChar char="●"/>
            </a:pPr>
            <a:r>
              <a:rPr lang="en"/>
              <a:t>Feedback - How will the device emulate touch?</a:t>
            </a:r>
            <a:endParaRPr/>
          </a:p>
          <a:p>
            <a:pPr indent="-317500" lvl="1" marL="914400" rtl="0" algn="l">
              <a:spcBef>
                <a:spcPts val="0"/>
              </a:spcBef>
              <a:spcAft>
                <a:spcPts val="0"/>
              </a:spcAft>
              <a:buSzPts val="1400"/>
              <a:buChar char="○"/>
            </a:pPr>
            <a:r>
              <a:rPr lang="en"/>
              <a:t>Constriction bands: </a:t>
            </a:r>
            <a:r>
              <a:rPr lang="en">
                <a:latin typeface="Arial"/>
                <a:ea typeface="Arial"/>
                <a:cs typeface="Arial"/>
                <a:sym typeface="Arial"/>
              </a:rPr>
              <a:t>Tighten around the client’s arm proportional to how much a motor has moved, or how much power a motor is exerting</a:t>
            </a:r>
            <a:r>
              <a:rPr lang="en" sz="1800">
                <a:latin typeface="Arial"/>
                <a:ea typeface="Arial"/>
                <a:cs typeface="Arial"/>
                <a:sym typeface="Arial"/>
              </a:rPr>
              <a:t>.</a:t>
            </a:r>
            <a:endParaRPr/>
          </a:p>
          <a:p>
            <a:pPr indent="-342900" lvl="0" marL="457200" rtl="0" algn="l">
              <a:spcBef>
                <a:spcPts val="0"/>
              </a:spcBef>
              <a:spcAft>
                <a:spcPts val="0"/>
              </a:spcAft>
              <a:buSzPts val="1800"/>
              <a:buChar char="●"/>
            </a:pPr>
            <a:r>
              <a:rPr lang="en"/>
              <a:t>Power - How will the whole device be powered? </a:t>
            </a:r>
            <a:endParaRPr/>
          </a:p>
          <a:p>
            <a:pPr indent="-317500" lvl="1" marL="914400" rtl="0" algn="l">
              <a:spcBef>
                <a:spcPts val="0"/>
              </a:spcBef>
              <a:spcAft>
                <a:spcPts val="0"/>
              </a:spcAft>
              <a:buSzPts val="1400"/>
              <a:buChar char="○"/>
            </a:pPr>
            <a:r>
              <a:rPr lang="en">
                <a:latin typeface="Arial"/>
                <a:ea typeface="Arial"/>
                <a:cs typeface="Arial"/>
                <a:sym typeface="Arial"/>
              </a:rPr>
              <a:t>Quick swap battery pack: A heavier, more powerful supply will be powering the motors, while the Arduino will be powered by a lighter, less </a:t>
            </a:r>
            <a:r>
              <a:rPr lang="en">
                <a:latin typeface="Arial"/>
                <a:ea typeface="Arial"/>
                <a:cs typeface="Arial"/>
                <a:sym typeface="Arial"/>
              </a:rPr>
              <a:t>powerful</a:t>
            </a:r>
            <a:r>
              <a:rPr lang="en">
                <a:latin typeface="Arial"/>
                <a:ea typeface="Arial"/>
                <a:cs typeface="Arial"/>
                <a:sym typeface="Arial"/>
              </a:rPr>
              <a:t> power source. </a:t>
            </a:r>
            <a:endParaRPr/>
          </a:p>
        </p:txBody>
      </p:sp>
      <p:sp>
        <p:nvSpPr>
          <p:cNvPr id="85" name="Google Shape;85;p16"/>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Xiaohan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6195563" y="549263"/>
            <a:ext cx="2543175" cy="3876675"/>
          </a:xfrm>
          <a:prstGeom prst="rect">
            <a:avLst/>
          </a:prstGeom>
          <a:noFill/>
          <a:ln>
            <a:noFill/>
          </a:ln>
        </p:spPr>
      </p:pic>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Solutions - Reading Data from Human</a:t>
            </a:r>
            <a:endParaRPr/>
          </a:p>
        </p:txBody>
      </p:sp>
      <p:sp>
        <p:nvSpPr>
          <p:cNvPr id="92" name="Google Shape;92;p17"/>
          <p:cNvSpPr txBox="1"/>
          <p:nvPr>
            <p:ph idx="1" type="body"/>
          </p:nvPr>
        </p:nvSpPr>
        <p:spPr>
          <a:xfrm>
            <a:off x="311700" y="1152475"/>
            <a:ext cx="5504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During </a:t>
            </a:r>
            <a:r>
              <a:rPr lang="en"/>
              <a:t>Prototyping</a:t>
            </a:r>
            <a:r>
              <a:rPr lang="en"/>
              <a:t>:</a:t>
            </a:r>
            <a:endParaRPr/>
          </a:p>
          <a:p>
            <a:pPr indent="-355600" lvl="1" marL="914400" rtl="0" algn="l">
              <a:spcBef>
                <a:spcPts val="0"/>
              </a:spcBef>
              <a:spcAft>
                <a:spcPts val="0"/>
              </a:spcAft>
              <a:buSzPts val="2000"/>
              <a:buChar char="○"/>
            </a:pPr>
            <a:r>
              <a:rPr lang="en" sz="2000"/>
              <a:t>We are making use of the MyoWare Muscle Sensor, available on Sparkfun</a:t>
            </a:r>
            <a:endParaRPr sz="2000"/>
          </a:p>
          <a:p>
            <a:pPr indent="-355600" lvl="1" marL="914400" rtl="0" algn="l">
              <a:spcBef>
                <a:spcPts val="1000"/>
              </a:spcBef>
              <a:spcAft>
                <a:spcPts val="0"/>
              </a:spcAft>
              <a:buSzPts val="2000"/>
              <a:buChar char="○"/>
            </a:pPr>
            <a:r>
              <a:rPr lang="en" sz="2000"/>
              <a:t>This allows us to read an approximation of how much a given muscle is flexed by using biomedical sensors on the surface of the skin.</a:t>
            </a:r>
            <a:endParaRPr sz="2000"/>
          </a:p>
          <a:p>
            <a:pPr indent="-355600" lvl="1" marL="914400" rtl="0" algn="l">
              <a:spcBef>
                <a:spcPts val="1000"/>
              </a:spcBef>
              <a:spcAft>
                <a:spcPts val="0"/>
              </a:spcAft>
              <a:buSzPts val="2000"/>
              <a:buChar char="○"/>
            </a:pPr>
            <a:r>
              <a:rPr lang="en" sz="2000"/>
              <a:t>Prototype: Reading Muscle Data</a:t>
            </a:r>
            <a:endParaRPr sz="2000"/>
          </a:p>
          <a:p>
            <a:pPr indent="0" lvl="0" marL="457200" marR="0" rtl="0" algn="l">
              <a:lnSpc>
                <a:spcPct val="115000"/>
              </a:lnSpc>
              <a:spcBef>
                <a:spcPts val="1000"/>
              </a:spcBef>
              <a:spcAft>
                <a:spcPts val="1600"/>
              </a:spcAft>
              <a:buNone/>
            </a:pPr>
            <a:r>
              <a:t/>
            </a:r>
            <a:endParaRPr/>
          </a:p>
        </p:txBody>
      </p:sp>
      <p:sp>
        <p:nvSpPr>
          <p:cNvPr id="93" name="Google Shape;93;p17"/>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Ethan </a:t>
            </a:r>
            <a:endParaRPr/>
          </a:p>
        </p:txBody>
      </p:sp>
      <p:sp>
        <p:nvSpPr>
          <p:cNvPr id="94" name="Google Shape;94;p17"/>
          <p:cNvSpPr txBox="1"/>
          <p:nvPr/>
        </p:nvSpPr>
        <p:spPr>
          <a:xfrm>
            <a:off x="6266700" y="4337900"/>
            <a:ext cx="4461900" cy="5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MyoWare Muscle Sensor -&gt; Setup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192400" y="1697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Solutions - Toe to Thumb Control</a:t>
            </a:r>
            <a:endParaRPr/>
          </a:p>
        </p:txBody>
      </p:sp>
      <p:sp>
        <p:nvSpPr>
          <p:cNvPr id="100" name="Google Shape;100;p18"/>
          <p:cNvSpPr txBox="1"/>
          <p:nvPr>
            <p:ph idx="1" type="body"/>
          </p:nvPr>
        </p:nvSpPr>
        <p:spPr>
          <a:xfrm>
            <a:off x="192400" y="893825"/>
            <a:ext cx="4540200" cy="364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Other Control</a:t>
            </a:r>
            <a:endParaRPr/>
          </a:p>
          <a:p>
            <a:pPr indent="-317500" lvl="1" marL="914400" rtl="0" algn="l">
              <a:lnSpc>
                <a:spcPct val="150000"/>
              </a:lnSpc>
              <a:spcBef>
                <a:spcPts val="0"/>
              </a:spcBef>
              <a:spcAft>
                <a:spcPts val="0"/>
              </a:spcAft>
              <a:buSzPts val="1400"/>
              <a:buChar char="○"/>
            </a:pPr>
            <a:r>
              <a:rPr lang="en"/>
              <a:t>For toe-to-thumb control, it uses the Bluetooth at foot to enable pressure sensors to transmit signals. The pressure sensor is fitted into the user’s shoes, designed to sit underneath the toes. The thumb is connected by Bluetooth technology, and the sensor activates motors in the prosthesis to move in different directions.</a:t>
            </a:r>
            <a:endParaRPr/>
          </a:p>
          <a:p>
            <a:pPr indent="-317500" lvl="1" marL="914400" rtl="0" algn="l">
              <a:spcBef>
                <a:spcPts val="1100"/>
              </a:spcBef>
              <a:spcAft>
                <a:spcPts val="0"/>
              </a:spcAft>
              <a:buSzPts val="1400"/>
              <a:buChar char="○"/>
            </a:pPr>
            <a:r>
              <a:rPr lang="en"/>
              <a:t>Prototype: Read Analog Sensor Data</a:t>
            </a:r>
            <a:endParaRPr/>
          </a:p>
        </p:txBody>
      </p:sp>
      <p:sp>
        <p:nvSpPr>
          <p:cNvPr id="101" name="Google Shape;101;p18"/>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Lihua</a:t>
            </a:r>
            <a:endParaRPr/>
          </a:p>
        </p:txBody>
      </p:sp>
      <p:pic>
        <p:nvPicPr>
          <p:cNvPr id="102" name="Google Shape;102;p18"/>
          <p:cNvPicPr preferRelativeResize="0"/>
          <p:nvPr/>
        </p:nvPicPr>
        <p:blipFill>
          <a:blip r:embed="rId3">
            <a:alphaModFix/>
          </a:blip>
          <a:stretch>
            <a:fillRect/>
          </a:stretch>
        </p:blipFill>
        <p:spPr>
          <a:xfrm>
            <a:off x="6031388" y="563550"/>
            <a:ext cx="2748564" cy="1832376"/>
          </a:xfrm>
          <a:prstGeom prst="rect">
            <a:avLst/>
          </a:prstGeom>
          <a:noFill/>
          <a:ln>
            <a:noFill/>
          </a:ln>
        </p:spPr>
      </p:pic>
      <p:sp>
        <p:nvSpPr>
          <p:cNvPr id="103" name="Google Shape;103;p18"/>
          <p:cNvSpPr txBox="1"/>
          <p:nvPr/>
        </p:nvSpPr>
        <p:spPr>
          <a:xfrm>
            <a:off x="6031400" y="2395925"/>
            <a:ext cx="29916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Third Thumb Project</a:t>
            </a:r>
            <a:endParaRPr/>
          </a:p>
          <a:p>
            <a:pPr indent="0" lvl="0" marL="0" rtl="0" algn="l">
              <a:spcBef>
                <a:spcPts val="0"/>
              </a:spcBef>
              <a:spcAft>
                <a:spcPts val="0"/>
              </a:spcAft>
              <a:buNone/>
            </a:pPr>
            <a:r>
              <a:rPr lang="en"/>
              <a:t> - Dani Clode Design</a:t>
            </a:r>
            <a:endParaRPr/>
          </a:p>
        </p:txBody>
      </p:sp>
      <p:pic>
        <p:nvPicPr>
          <p:cNvPr id="104" name="Google Shape;104;p18"/>
          <p:cNvPicPr preferRelativeResize="0"/>
          <p:nvPr/>
        </p:nvPicPr>
        <p:blipFill>
          <a:blip r:embed="rId4">
            <a:alphaModFix/>
          </a:blip>
          <a:stretch>
            <a:fillRect/>
          </a:stretch>
        </p:blipFill>
        <p:spPr>
          <a:xfrm>
            <a:off x="6090250" y="2936825"/>
            <a:ext cx="2630826" cy="1832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Solutions - Servo Motor Control</a:t>
            </a:r>
            <a:endParaRPr/>
          </a:p>
        </p:txBody>
      </p:sp>
      <p:sp>
        <p:nvSpPr>
          <p:cNvPr id="110" name="Google Shape;110;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Prototype: Control Servo Motor</a:t>
            </a:r>
            <a:endParaRPr/>
          </a:p>
          <a:p>
            <a:pPr indent="-317500" lvl="1" marL="914400" rtl="0" algn="l">
              <a:spcBef>
                <a:spcPts val="0"/>
              </a:spcBef>
              <a:spcAft>
                <a:spcPts val="0"/>
              </a:spcAft>
              <a:buSzPts val="1400"/>
              <a:buChar char="○"/>
            </a:pPr>
            <a:r>
              <a:rPr lang="en"/>
              <a:t>Servo motor would be connected to a band</a:t>
            </a:r>
            <a:endParaRPr/>
          </a:p>
          <a:p>
            <a:pPr indent="-317500" lvl="1" marL="914400" rtl="0" algn="l">
              <a:spcBef>
                <a:spcPts val="0"/>
              </a:spcBef>
              <a:spcAft>
                <a:spcPts val="0"/>
              </a:spcAft>
              <a:buSzPts val="1400"/>
              <a:buChar char="○"/>
            </a:pPr>
            <a:r>
              <a:rPr lang="en"/>
              <a:t>Servo motor would rotates indicating how much pressure the pressure sensor reads</a:t>
            </a:r>
            <a:endParaRPr/>
          </a:p>
          <a:p>
            <a:pPr indent="-317500" lvl="1" marL="914400" rtl="0" algn="l">
              <a:spcBef>
                <a:spcPts val="0"/>
              </a:spcBef>
              <a:spcAft>
                <a:spcPts val="0"/>
              </a:spcAft>
              <a:buSzPts val="1400"/>
              <a:buChar char="○"/>
            </a:pPr>
            <a:r>
              <a:rPr lang="en"/>
              <a:t>The band constricts when the pressure is high, and expands when it is low</a:t>
            </a:r>
            <a:endParaRPr/>
          </a:p>
        </p:txBody>
      </p:sp>
      <p:sp>
        <p:nvSpPr>
          <p:cNvPr id="111" name="Google Shape;111;p19"/>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Aseel</a:t>
            </a:r>
            <a:endParaRPr/>
          </a:p>
        </p:txBody>
      </p:sp>
      <p:pic>
        <p:nvPicPr>
          <p:cNvPr id="112" name="Google Shape;112;p19"/>
          <p:cNvPicPr preferRelativeResize="0"/>
          <p:nvPr/>
        </p:nvPicPr>
        <p:blipFill rotWithShape="1">
          <a:blip r:embed="rId3">
            <a:alphaModFix/>
          </a:blip>
          <a:srcRect b="0" l="0" r="25506" t="21004"/>
          <a:stretch/>
        </p:blipFill>
        <p:spPr>
          <a:xfrm>
            <a:off x="2782800" y="2529400"/>
            <a:ext cx="2587449" cy="1838326"/>
          </a:xfrm>
          <a:prstGeom prst="rect">
            <a:avLst/>
          </a:prstGeom>
          <a:noFill/>
          <a:ln>
            <a:noFill/>
          </a:ln>
        </p:spPr>
      </p:pic>
      <p:sp>
        <p:nvSpPr>
          <p:cNvPr id="113" name="Google Shape;113;p19"/>
          <p:cNvSpPr txBox="1"/>
          <p:nvPr/>
        </p:nvSpPr>
        <p:spPr>
          <a:xfrm>
            <a:off x="2821950" y="4155325"/>
            <a:ext cx="25875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Servo Motor Circuit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Closing</a:t>
            </a:r>
            <a:endParaRPr/>
          </a:p>
        </p:txBody>
      </p:sp>
      <p:sp>
        <p:nvSpPr>
          <p:cNvPr id="119" name="Google Shape;119;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AutoNum type="arabicPeriod"/>
            </a:pPr>
            <a:r>
              <a:rPr lang="en" sz="2000"/>
              <a:t>We will read muscle activation with the muscle sensor</a:t>
            </a:r>
            <a:endParaRPr sz="2000"/>
          </a:p>
          <a:p>
            <a:pPr indent="-355600" lvl="0" marL="457200" marR="0" rtl="0" algn="l">
              <a:lnSpc>
                <a:spcPct val="115000"/>
              </a:lnSpc>
              <a:spcBef>
                <a:spcPts val="0"/>
              </a:spcBef>
              <a:spcAft>
                <a:spcPts val="0"/>
              </a:spcAft>
              <a:buSzPts val="2000"/>
              <a:buAutoNum type="arabicPeriod"/>
            </a:pPr>
            <a:r>
              <a:rPr lang="en" sz="2000"/>
              <a:t>This becomes code to control the hand Servos</a:t>
            </a:r>
            <a:endParaRPr sz="2000"/>
          </a:p>
          <a:p>
            <a:pPr indent="-355600" lvl="0" marL="457200" marR="0" rtl="0" algn="l">
              <a:lnSpc>
                <a:spcPct val="115000"/>
              </a:lnSpc>
              <a:spcBef>
                <a:spcPts val="0"/>
              </a:spcBef>
              <a:spcAft>
                <a:spcPts val="0"/>
              </a:spcAft>
              <a:buSzPts val="2000"/>
              <a:buAutoNum type="arabicPeriod"/>
            </a:pPr>
            <a:r>
              <a:rPr lang="en" sz="2000"/>
              <a:t>For the Toe to Thumb control:</a:t>
            </a:r>
            <a:endParaRPr sz="2000"/>
          </a:p>
          <a:p>
            <a:pPr indent="-355600" lvl="0" marL="457200" marR="0" rtl="0" algn="l">
              <a:lnSpc>
                <a:spcPct val="115000"/>
              </a:lnSpc>
              <a:spcBef>
                <a:spcPts val="0"/>
              </a:spcBef>
              <a:spcAft>
                <a:spcPts val="0"/>
              </a:spcAft>
              <a:buSzPts val="2000"/>
              <a:buAutoNum type="arabicPeriod"/>
            </a:pPr>
            <a:r>
              <a:rPr lang="en" sz="2000"/>
              <a:t>First, the pressure sensors will give data to be transmitted wirelessly</a:t>
            </a:r>
            <a:endParaRPr sz="2000"/>
          </a:p>
          <a:p>
            <a:pPr indent="-355600" lvl="0" marL="457200" marR="0" rtl="0" algn="l">
              <a:lnSpc>
                <a:spcPct val="115000"/>
              </a:lnSpc>
              <a:spcBef>
                <a:spcPts val="0"/>
              </a:spcBef>
              <a:spcAft>
                <a:spcPts val="0"/>
              </a:spcAft>
              <a:buSzPts val="2000"/>
              <a:buAutoNum type="arabicPeriod"/>
            </a:pPr>
            <a:r>
              <a:rPr lang="en" sz="2000"/>
              <a:t>This will be decoded to control the two servos for the thumb.</a:t>
            </a:r>
            <a:endParaRPr sz="2000"/>
          </a:p>
        </p:txBody>
      </p:sp>
      <p:sp>
        <p:nvSpPr>
          <p:cNvPr id="120" name="Google Shape;120;p20"/>
          <p:cNvSpPr txBox="1"/>
          <p:nvPr/>
        </p:nvSpPr>
        <p:spPr>
          <a:xfrm>
            <a:off x="7558200" y="4703625"/>
            <a:ext cx="1274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Ethan Gage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575825"/>
            <a:ext cx="8520600" cy="24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Thank You</a:t>
            </a:r>
            <a:endParaRPr sz="4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